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339" r:id="rId4"/>
    <p:sldId id="369" r:id="rId5"/>
    <p:sldId id="413" r:id="rId6"/>
    <p:sldId id="396" r:id="rId7"/>
    <p:sldId id="398" r:id="rId8"/>
    <p:sldId id="317" r:id="rId9"/>
    <p:sldId id="414" r:id="rId10"/>
    <p:sldId id="343" r:id="rId11"/>
    <p:sldId id="260" r:id="rId12"/>
    <p:sldId id="400" r:id="rId13"/>
    <p:sldId id="415" r:id="rId14"/>
    <p:sldId id="362" r:id="rId15"/>
    <p:sldId id="416" r:id="rId16"/>
    <p:sldId id="417" r:id="rId17"/>
    <p:sldId id="418" r:id="rId18"/>
    <p:sldId id="419" r:id="rId19"/>
    <p:sldId id="421" r:id="rId20"/>
    <p:sldId id="420" r:id="rId21"/>
    <p:sldId id="422" r:id="rId22"/>
    <p:sldId id="370" r:id="rId23"/>
    <p:sldId id="424" r:id="rId24"/>
    <p:sldId id="425" r:id="rId25"/>
    <p:sldId id="423" r:id="rId26"/>
    <p:sldId id="426" r:id="rId27"/>
    <p:sldId id="427" r:id="rId28"/>
    <p:sldId id="428" r:id="rId29"/>
    <p:sldId id="401" r:id="rId30"/>
    <p:sldId id="430" r:id="rId31"/>
    <p:sldId id="386" r:id="rId32"/>
    <p:sldId id="431" r:id="rId33"/>
    <p:sldId id="432" r:id="rId34"/>
    <p:sldId id="433" r:id="rId35"/>
    <p:sldId id="434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2A068"/>
    <a:srgbClr val="F7C09B"/>
    <a:srgbClr val="99CCFF"/>
    <a:srgbClr val="FFDC6D"/>
    <a:srgbClr val="F5B487"/>
    <a:srgbClr val="E6E6E6"/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3" autoAdjust="0"/>
    <p:restoredTop sz="69470" autoAdjust="0"/>
  </p:normalViewPr>
  <p:slideViewPr>
    <p:cSldViewPr snapToGrid="0">
      <p:cViewPr varScale="1">
        <p:scale>
          <a:sx n="51" d="100"/>
          <a:sy n="51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0EF84-11CB-49DF-B9A2-96219AED293A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6A16-9501-4C71-82F5-B6631307E4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05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811B-F42C-48FF-8B6C-76B27F9A0BBD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9B49-FE34-47F5-9CA4-190B745D6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6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判斷臉孔情緒的眼睛移動</a:t>
            </a:r>
            <a:endParaRPr lang="zh-TW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084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51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75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可不講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每個區域的大小，未進行統一化，因為區域大小與注視範圍之間似乎沒有什麼關係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54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就是有顏色的區塊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94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14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62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01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669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 為每種情感的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平均值間有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顯著差異的，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檢驗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下鼻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，代表他們之間的變異數不相等</a:t>
            </a:r>
            <a:endParaRPr lang="zh-TW" altLang="en-US" sz="1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9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此為受試者在情緒之間注視時間長短得比較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白色為受試者注視時間較長的地方</a:t>
            </a: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TW" sz="1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18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第三個不要講</a:t>
            </a:r>
            <a:endParaRPr lang="zh-TW" altLang="en-US" sz="1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215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上下鼻的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檢定都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，代表他們之間的變異數不相等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946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上下鼻的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檢定都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，代表他們之間的變異數不相等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09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情緒強度增加最大的影響是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厭惡時在眼睛之間出現的特別明顯的皺紋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喜悅上唇（微笑的位置）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39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814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為了獲得精確的結果，對數據集進行了一些處理。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865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他們使用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的數據進行訓練，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的數據進行測試。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405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在第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個注視點就幾乎達到預測能力了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385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中性臉孔也是</a:t>
            </a:r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喜悅與厭惡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127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99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為了獲得精確的結果，對數據集進行了一些處理。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93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</a:t>
            </a:r>
            <a:r>
              <a:rPr lang="en-US" altLang="zh-TW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1200" b="1" kern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他會有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注意力轉移的明顯反映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214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6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838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756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17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臉部和情感的識別甚至會受到性別（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Wright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＆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Sladden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），種族或文化（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O‘Toole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）以及個人臉部形態（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Oosterhof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Todorov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）的影響。 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這些影響可能與當前研究中觀察到的目標驅動因素相互作用，我們希望未來的研究探索這種相互作用。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56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臉部和情感的識別甚至會受到性別（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Wright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＆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Sladden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</a:t>
            </a:r>
            <a:endParaRPr lang="en-US" altLang="zh-TW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或文化（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O‘Toole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）以及個人臉部形態（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Oosterhof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Todorov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）的影響。 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這些影響可能與當前研究中觀察到的目標驅動因素相互作用，我們希望未來的研究探索這種相互作用。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46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患者的核心缺陷本身並不是在識別恐懼，而是有選擇地查看最能成功識別恐懼的診斷區域。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杏仁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核（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）就是情緒判斷區域，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就是大腦內的警覺系統，它也參與大腦判斷情緒的活動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分析的神經模型判斷表情情緒至少需要兩個步驟：第一步是核心系統對於臉孔的視覺資訊加工和描述，第二步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就是將資訊分佈於各處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的大腦區域對已經分析好的視覺資訊進行解讀和理解。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情緒判斷區域就是杏仁核（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），是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大腦內的警覺系統，它也參與大腦判斷情緒的活動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這個看起來像杏仁的區域雖然小但並不簡單，它身處邊緣系統在皮層下。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它既可以從大腦皮層獲得比較細緻的、被仔細加工過的資訊，也可以從丘腦（還有上丘以及丘腦枕）更快地獲得粗糙的資訊。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有科學家說杏仁核就是大腦內的警覺系統，它也參與大腦判斷情緒的活動，而且它涉及大腦對於臉孔的加工。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杏仁核作為警覺中心和樞紐，對不同的情緒（例如，恐懼）有特別的注意，對情緒進行判斷時不在意強弱，更在意是什麼情緒。</a:t>
            </a:r>
            <a:endParaRPr lang="zh-TW" altLang="en-US" sz="1200" b="1" kern="12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8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77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目標驅動（即使在無表情的臉孔上也會發生的感知策略）。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9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15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59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實驗範例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9B49-FE34-47F5-9CA4-190B745D686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02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6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2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0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91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7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34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49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32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5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8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9BF9-A554-4500-B2DF-9FA5F9B110F8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1835-1908-4331-A900-C0FC59490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7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600" y="2582779"/>
            <a:ext cx="12096206" cy="1636294"/>
          </a:xfrm>
        </p:spPr>
        <p:txBody>
          <a:bodyPr>
            <a:noAutofit/>
          </a:bodyPr>
          <a:lstStyle/>
          <a:p>
            <a:r>
              <a:rPr lang="en-US" altLang="zh-TW" b="1" dirty="0"/>
              <a:t>Eye movements during emotion recognition in faces</a:t>
            </a:r>
            <a:endParaRPr lang="zh-TW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21017" y="5939752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Reporter</a:t>
            </a:r>
            <a:r>
              <a:rPr lang="zh-TW" altLang="en-US" sz="2800" b="1" dirty="0"/>
              <a:t>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陳姿璇</a:t>
            </a:r>
          </a:p>
        </p:txBody>
      </p:sp>
    </p:spTree>
    <p:extLst>
      <p:ext uri="{BB962C8B-B14F-4D97-AF65-F5344CB8AC3E}">
        <p14:creationId xmlns:p14="http://schemas.microsoft.com/office/powerpoint/2010/main" val="25830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/>
          <p:cNvGrpSpPr/>
          <p:nvPr/>
        </p:nvGrpSpPr>
        <p:grpSpPr>
          <a:xfrm>
            <a:off x="-4387" y="-10931"/>
            <a:ext cx="429436" cy="1425913"/>
            <a:chOff x="-4387" y="-10931"/>
            <a:chExt cx="429436" cy="1425913"/>
          </a:xfrm>
        </p:grpSpPr>
        <p:sp>
          <p:nvSpPr>
            <p:cNvPr id="15" name="等腰三角形 2"/>
            <p:cNvSpPr/>
            <p:nvPr/>
          </p:nvSpPr>
          <p:spPr>
            <a:xfrm rot="5400000">
              <a:off x="-84838" y="73907"/>
              <a:ext cx="426676" cy="257000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2"/>
            <p:cNvSpPr/>
            <p:nvPr/>
          </p:nvSpPr>
          <p:spPr>
            <a:xfrm rot="5400000">
              <a:off x="133617" y="449333"/>
              <a:ext cx="363760" cy="219104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2"/>
            <p:cNvSpPr/>
            <p:nvPr/>
          </p:nvSpPr>
          <p:spPr>
            <a:xfrm rot="5400000">
              <a:off x="-146147" y="843786"/>
              <a:ext cx="712956" cy="429435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7017" y="1679987"/>
            <a:ext cx="218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Apparatus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7016" y="2461521"/>
            <a:ext cx="919075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實驗圖像在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英吋的螢幕上呈現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016" y="4518523"/>
            <a:ext cx="1108365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Eyelink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1000+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眼動儀（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SR Research Ltd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）記錄眼動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7016" y="3272028"/>
            <a:ext cx="98267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CRT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監視器（分辨率為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800×600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像素，刷新率為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 Hz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，視角為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25.5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像素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/°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）位於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距受試者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眼睛約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 cm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</a:p>
        </p:txBody>
      </p:sp>
      <p:sp>
        <p:nvSpPr>
          <p:cNvPr id="6" name="矩形 5"/>
          <p:cNvSpPr/>
          <p:nvPr/>
        </p:nvSpPr>
        <p:spPr>
          <a:xfrm>
            <a:off x="627016" y="5329030"/>
            <a:ext cx="697819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USB Sidewinder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遊戲手柄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收集反應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81397" y="2246665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81397" y="3109419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04261" y="3972173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3806" y="2325737"/>
            <a:ext cx="914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點校準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3806" y="4069478"/>
            <a:ext cx="7417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參與者開始觀看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，每張照片顯示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7017" y="1419533"/>
            <a:ext cx="218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Procedures</a:t>
            </a:r>
          </a:p>
        </p:txBody>
      </p:sp>
      <p:sp>
        <p:nvSpPr>
          <p:cNvPr id="12" name="矩形 11"/>
          <p:cNvSpPr/>
          <p:nvPr/>
        </p:nvSpPr>
        <p:spPr>
          <a:xfrm>
            <a:off x="2093806" y="2992901"/>
            <a:ext cx="10322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每個測試開始前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，必須注視畫面上的十字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固定點並同時按下游戲手柄上的按鈕來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開始測試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04261" y="4887632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93806" y="4969945"/>
            <a:ext cx="3639729" cy="51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出現空白的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灰色畫面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04261" y="5807771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93806" y="5807771"/>
            <a:ext cx="10098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參​​與者判斷照片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是中性臉孔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還是帶有輕微情緒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的臉孔。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通過按下游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戲手把上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的兩個按鈕之一來表示自己的反應。 </a:t>
            </a:r>
          </a:p>
        </p:txBody>
      </p:sp>
    </p:spTree>
    <p:extLst>
      <p:ext uri="{BB962C8B-B14F-4D97-AF65-F5344CB8AC3E}">
        <p14:creationId xmlns:p14="http://schemas.microsoft.com/office/powerpoint/2010/main" val="37980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/>
          <p:cNvGrpSpPr/>
          <p:nvPr/>
        </p:nvGrpSpPr>
        <p:grpSpPr>
          <a:xfrm>
            <a:off x="-4387" y="-10931"/>
            <a:ext cx="429436" cy="1425913"/>
            <a:chOff x="-4387" y="-10931"/>
            <a:chExt cx="429436" cy="1425913"/>
          </a:xfrm>
        </p:grpSpPr>
        <p:sp>
          <p:nvSpPr>
            <p:cNvPr id="15" name="等腰三角形 2"/>
            <p:cNvSpPr/>
            <p:nvPr/>
          </p:nvSpPr>
          <p:spPr>
            <a:xfrm rot="5400000">
              <a:off x="-84838" y="73907"/>
              <a:ext cx="426676" cy="257000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2"/>
            <p:cNvSpPr/>
            <p:nvPr/>
          </p:nvSpPr>
          <p:spPr>
            <a:xfrm rot="5400000">
              <a:off x="133617" y="449333"/>
              <a:ext cx="363760" cy="219104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2"/>
            <p:cNvSpPr/>
            <p:nvPr/>
          </p:nvSpPr>
          <p:spPr>
            <a:xfrm rot="5400000">
              <a:off x="-146147" y="843786"/>
              <a:ext cx="712956" cy="429435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1216" y="1338884"/>
            <a:ext cx="1017734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500"/>
              </a:lnSpc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對於眼睛在臉部上的移動，定義了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個區域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2169881"/>
            <a:ext cx="5867400" cy="46881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912045"/>
            <a:ext cx="64875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所有注視百分比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忽略圖像開始之前的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注視和超出人臉圖像範圍的注視。</a:t>
            </a:r>
          </a:p>
        </p:txBody>
      </p:sp>
      <p:sp>
        <p:nvSpPr>
          <p:cNvPr id="8" name="矩形 7"/>
          <p:cNvSpPr/>
          <p:nvPr/>
        </p:nvSpPr>
        <p:spPr>
          <a:xfrm>
            <a:off x="-4387" y="4589551"/>
            <a:ext cx="572860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針對每個區域，比較不同條件和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時間點下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注視率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63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/>
          <p:cNvGrpSpPr/>
          <p:nvPr/>
        </p:nvGrpSpPr>
        <p:grpSpPr>
          <a:xfrm>
            <a:off x="-4387" y="-10931"/>
            <a:ext cx="429436" cy="1425913"/>
            <a:chOff x="-4387" y="-10931"/>
            <a:chExt cx="429436" cy="1425913"/>
          </a:xfrm>
        </p:grpSpPr>
        <p:sp>
          <p:nvSpPr>
            <p:cNvPr id="15" name="等腰三角形 2"/>
            <p:cNvSpPr/>
            <p:nvPr/>
          </p:nvSpPr>
          <p:spPr>
            <a:xfrm rot="5400000">
              <a:off x="-84838" y="73907"/>
              <a:ext cx="426676" cy="257000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2"/>
            <p:cNvSpPr/>
            <p:nvPr/>
          </p:nvSpPr>
          <p:spPr>
            <a:xfrm rot="5400000">
              <a:off x="133617" y="449333"/>
              <a:ext cx="363760" cy="219104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2"/>
            <p:cNvSpPr/>
            <p:nvPr/>
          </p:nvSpPr>
          <p:spPr>
            <a:xfrm rot="5400000">
              <a:off x="-146147" y="843786"/>
              <a:ext cx="712956" cy="429435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83217" y="2040298"/>
            <a:ext cx="64078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跨區域的分佈產生了五個主要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的臉部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（眼睛，上鼻，下鼻，上唇，鼻孔）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，這些區域合計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所有注視區域的</a:t>
            </a:r>
            <a:r>
              <a:rPr lang="en-US" altLang="zh-TW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88.03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％。</a:t>
            </a:r>
          </a:p>
        </p:txBody>
      </p:sp>
      <p:sp>
        <p:nvSpPr>
          <p:cNvPr id="8" name="矩形 7"/>
          <p:cNvSpPr/>
          <p:nvPr/>
        </p:nvSpPr>
        <p:spPr>
          <a:xfrm>
            <a:off x="-83217" y="4379143"/>
            <a:ext cx="64078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的區域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顯示出極低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的注視率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，包括左右臉頰（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2.6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％，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2.2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％），額頭（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0.9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％），頭髮（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％）以及最大的區域（背景） 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0.23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2169881"/>
            <a:ext cx="5867400" cy="4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8416" y="3124189"/>
            <a:ext cx="788833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在情緒辨別任務中的情緒種類間有顯著的差異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(F(5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245) = 10, p &lt; 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8416" y="4353276"/>
            <a:ext cx="1148650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在所有情緒中，其所占的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情緒反應強度占比最高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66.2%)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8416" y="5069401"/>
            <a:ext cx="1148650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62.2%)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62.3%)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強度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比略低悲傷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829"/>
            <a:ext cx="6703324" cy="31003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8416" y="5785527"/>
            <a:ext cx="1082203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羞恥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58.5%)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58.9%)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強度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比高於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54.8%)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1332" y="1665549"/>
            <a:ext cx="3441517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情緒反應強度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</a:p>
        </p:txBody>
      </p:sp>
    </p:spTree>
    <p:extLst>
      <p:ext uri="{BB962C8B-B14F-4D97-AF65-F5344CB8AC3E}">
        <p14:creationId xmlns:p14="http://schemas.microsoft.com/office/powerpoint/2010/main" val="29843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1333" y="4644968"/>
            <a:ext cx="11793584" cy="5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這些數據說明了任務的難度，主要在選擇臉部最具有診斷意義的區域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90" y="418073"/>
            <a:ext cx="7261589" cy="42268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1333" y="5373285"/>
            <a:ext cx="865967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在所有情緒下，達到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強度，其反應高，而達到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的情緒強度，其反應更高。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11332" y="1665549"/>
            <a:ext cx="3441517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情緒反應強度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</a:p>
        </p:txBody>
      </p:sp>
      <p:sp>
        <p:nvSpPr>
          <p:cNvPr id="3" name="矩形 2"/>
          <p:cNvSpPr/>
          <p:nvPr/>
        </p:nvSpPr>
        <p:spPr>
          <a:xfrm>
            <a:off x="7885155" y="977201"/>
            <a:ext cx="2171700" cy="32004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509" y="5437367"/>
            <a:ext cx="11793584" cy="5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情感判斷的準確性各有所不同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(F(5, 245) = 9.6, p &lt; 0.001)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45" y="154393"/>
            <a:ext cx="7261589" cy="4226895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311333" y="1665549"/>
            <a:ext cx="2865004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情緒準確率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509" y="4554057"/>
            <a:ext cx="8659672" cy="5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整體準確率在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66.0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％到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86.8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％之間，平均為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75.5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19783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1333" y="1665549"/>
            <a:ext cx="2865004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情緒準確率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325210"/>
            <a:ext cx="10167197" cy="107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82.7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79.5%)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情緒對於參與者而言，有較高的準確性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343292"/>
            <a:ext cx="11096368" cy="107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76.2%)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73.5%)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情緒對於參與者而言，有較低的準確性，而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傷心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70.7%)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羞恥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 = 70.4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更低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45" y="154393"/>
            <a:ext cx="7261589" cy="42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1333" y="1665549"/>
            <a:ext cx="2865004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情緒臉孔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9" y="3081500"/>
            <a:ext cx="5079288" cy="3489212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5423319" y="258759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5267" y="992553"/>
            <a:ext cx="6930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注視時間長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、恐懼、傷心和羞恥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5267" y="1638632"/>
            <a:ext cx="477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注視時間短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喜悅、厭惡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425267" y="2204767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上鼻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25267" y="3030931"/>
            <a:ext cx="6792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者在喜悅臉孔的注視時間最短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5474694" y="3618975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上唇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3562" y="2281347"/>
            <a:ext cx="44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1C1C1C"/>
                </a:solidFill>
                <a:latin typeface="Open Sans"/>
              </a:rPr>
              <a:t> 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F(5, 250) = 4.7, p &lt; 0.001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91766" y="296466"/>
            <a:ext cx="464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F(5, 250) = 27.2, p &lt; 0.001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56287" y="322464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間不影響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413639" y="4011848"/>
            <a:ext cx="927407" cy="2558864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743562" y="3666545"/>
            <a:ext cx="464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F(5, 250) = 27.2, p &lt; 0.001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74694" y="4412857"/>
            <a:ext cx="477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注視時間長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、厭惡</a:t>
            </a:r>
          </a:p>
        </p:txBody>
      </p:sp>
      <p:sp>
        <p:nvSpPr>
          <p:cNvPr id="30" name="矩形 29"/>
          <p:cNvSpPr/>
          <p:nvPr/>
        </p:nvSpPr>
        <p:spPr>
          <a:xfrm>
            <a:off x="5474694" y="5058936"/>
            <a:ext cx="477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注視時間短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生氣、傷心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523044" y="5582156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鼻根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1259" y="6309102"/>
            <a:ext cx="5881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在恐懼臉孔的注視時間最短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91491" y="5619863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F(5, 250) = 3.1, p &lt; 0.01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52401" y="2386210"/>
            <a:ext cx="4454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臉部區域的眼睛注視時間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觀察前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個注視點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64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09" y="2209322"/>
            <a:ext cx="5645357" cy="42518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7017" y="2581184"/>
            <a:ext cx="528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此為減去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頭部移動者的影像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27017" y="3104404"/>
            <a:ext cx="528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臉部是否存在判斷情緒的區域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7017" y="3983137"/>
            <a:ext cx="528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所有受試者在臉部區域的平均注視率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：注視率高，藍注視率低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27016" y="5322758"/>
            <a:ext cx="599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氣泡技術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(bubbles 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technique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判斷注視率最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的臉部區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001925" y="334334"/>
            <a:ext cx="7232363" cy="1562198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喜悅和厭惡在「嘴巴」的注視率高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憤怒，悲傷和羞恥在「眼睛」的注視率高</a:t>
            </a:r>
          </a:p>
        </p:txBody>
      </p:sp>
    </p:spTree>
    <p:extLst>
      <p:ext uri="{BB962C8B-B14F-4D97-AF65-F5344CB8AC3E}">
        <p14:creationId xmlns:p14="http://schemas.microsoft.com/office/powerpoint/2010/main" val="39591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8303" y="1780486"/>
            <a:ext cx="10839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人類擁有快速且有效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地解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讀他人想表達情感的能力，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這反映了他們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對社交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Schyns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Petro, &amp; Smith, 2009; Smith, Cottrell, Gosselin, &amp; 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Schyns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2005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7017" y="561703"/>
            <a:ext cx="390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ntroduction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8303" y="3390663"/>
            <a:ext cx="10586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在各種文化中，人們至少會從臉上識別出六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個情緒，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(Ekman &amp; Friesen, 1975; but see Jack,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Blais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Scheepers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Schyns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&amp; Caldara,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8303" y="5000840"/>
            <a:ext cx="10839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基本情感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的臉部表情，是由臉部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肌肉運動的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特徵，而配置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產生的，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這些為區分不同類型情感的表情，提供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感知的基礎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(Ekman &amp; Friesen, 1978)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6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1333" y="1665549"/>
            <a:ext cx="361811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中性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無表情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臉孔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67949" y="1050078"/>
            <a:ext cx="8638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在實驗圖像區塊中，中性表情的圖像皆相似，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因此只能使用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目標驅動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方式判斷，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無法判斷圖像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中臉部情緒等級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的差異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333" y="2474046"/>
            <a:ext cx="78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給受試者在中性臉孔中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尋找特定的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3" y="3066529"/>
            <a:ext cx="4483089" cy="3637467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5175690" y="3280900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5690" y="3905963"/>
            <a:ext cx="6930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注視時間長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、恐懼、傷心和羞恥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5690" y="4435885"/>
            <a:ext cx="477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注視時間短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喜悅、厭惡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5175690" y="4965807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上唇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44137" y="3318607"/>
            <a:ext cx="464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F(5, 250) = 7.7, p &lt; 0.001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92487" y="5023601"/>
            <a:ext cx="464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F(5, 250) = 27.2, p &lt; 0.001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75690" y="559087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注視時間長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75690" y="6120793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注視時間短 →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傷心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37720" y="3318607"/>
            <a:ext cx="2542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1383957" y="4100341"/>
            <a:ext cx="883299" cy="2558864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2273643" y="4100341"/>
            <a:ext cx="883299" cy="2558864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2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1333" y="1665549"/>
            <a:ext cx="361811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中性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無表情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臉孔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01298" y="1266382"/>
            <a:ext cx="12149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在實驗圖像區塊中，中性表情的圖像皆相同，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因此只能使用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目標驅動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的方式，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無法判斷圖像中刺激等級的差異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3" y="3066529"/>
            <a:ext cx="4483089" cy="3637467"/>
          </a:xfrm>
          <a:prstGeom prst="rect">
            <a:avLst/>
          </a:prstGeom>
        </p:spPr>
      </p:pic>
      <p:sp>
        <p:nvSpPr>
          <p:cNvPr id="27" name="圓角矩形 26"/>
          <p:cNvSpPr/>
          <p:nvPr/>
        </p:nvSpPr>
        <p:spPr>
          <a:xfrm>
            <a:off x="5322894" y="3992960"/>
            <a:ext cx="1320243" cy="618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鼻根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91341" y="4030667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2.3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= 0.04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37720" y="3318607"/>
            <a:ext cx="2542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1383957" y="4100341"/>
            <a:ext cx="883299" cy="2558864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2273643" y="4100341"/>
            <a:ext cx="883299" cy="2558864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322894" y="4887727"/>
            <a:ext cx="6322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恐懼在這邊沒有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顯著差異，但憤怒（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= 8.7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％）在這區域的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相對較高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333" y="2682993"/>
            <a:ext cx="78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給受試者在中性臉孔中尋找一個給定的情緒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3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11333" y="1665549"/>
            <a:ext cx="361811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情緒強度分析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969" y="2267841"/>
            <a:ext cx="11135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生氣情緒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的強度增加，注視到眼睛區域的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注視率會增加，但在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的強度，注視到眼睛的區域卻減少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969" y="3142982"/>
            <a:ext cx="758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中性臉孔和鼻根也有類似的情形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969" y="3806598"/>
            <a:ext cx="1113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厭惡情緒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的強度增加，對上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鼻和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上唇的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7969" y="4427916"/>
            <a:ext cx="1113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懼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的強度增加，對上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鼻和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上唇的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注視更多，在鼻根處則更少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7969" y="5049234"/>
            <a:ext cx="1113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喜悅情緒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的強度增加，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對上唇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注視更多，而眼睛和下鼻處則更少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7969" y="5752710"/>
            <a:ext cx="1034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羞恥情緒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的強度增加，對上唇的注視更多，下鼻處則更少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969" y="6291870"/>
            <a:ext cx="1034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悲傷情緒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的強度增加，注視到臉部區域的分布沒有什麼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11333" y="3708500"/>
            <a:ext cx="8560818" cy="621318"/>
          </a:xfrm>
          <a:prstGeom prst="roundRect">
            <a:avLst/>
          </a:prstGeom>
          <a:noFill/>
          <a:ln w="57150">
            <a:solidFill>
              <a:srgbClr val="F2A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311332" y="5011722"/>
            <a:ext cx="11291865" cy="621318"/>
          </a:xfrm>
          <a:prstGeom prst="roundRect">
            <a:avLst/>
          </a:prstGeom>
          <a:noFill/>
          <a:ln w="57150">
            <a:solidFill>
              <a:srgbClr val="F2A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9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6295" y="1974111"/>
            <a:ext cx="612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20%~60%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的情緒強度中，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喜悅和厭惡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眼睛的注視較少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6295" y="3149545"/>
            <a:ext cx="6182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20%~60%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的情緒強度中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生氣和悲傷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眼睛的注視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較高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83153" y="569047"/>
            <a:ext cx="1341743" cy="53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11" y="1195779"/>
            <a:ext cx="4670853" cy="52959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383735" y="591096"/>
            <a:ext cx="1341743" cy="53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06913" y="569047"/>
            <a:ext cx="1341743" cy="53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6295" y="4324979"/>
            <a:ext cx="6182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第一個注視點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的目標，但在各情緒間注視率差異很大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6295" y="5500414"/>
            <a:ext cx="5529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一個注視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各情緒間注視率都很一致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5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7017" y="1392700"/>
            <a:ext cx="11135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先前研究表示，最初對臉部的注視會偏左，再向右注視</a:t>
            </a:r>
            <a:r>
              <a:rPr lang="sv-SE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(Everdell, Marsh, Yurick, Munhall, &amp; Paré, 2007)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7017" y="2518723"/>
            <a:ext cx="11135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此研究取注視點的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1~8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，結果為他們之間有顯著差異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4.208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&lt;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0.001)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7017" y="3644746"/>
            <a:ext cx="11135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當移除第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個注視點後，取注視點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2~8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，其結果不顯著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(F(1, 6) = 0.579, p = 0.747)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726557" y="5365834"/>
            <a:ext cx="8936148" cy="1112108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個注視點偏向螢幕左側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較多（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58.1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2~8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個注視點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偏向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螢幕在左側偏右斜較多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46.2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5937007" y="4411727"/>
            <a:ext cx="515248" cy="71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514936" y="4509159"/>
            <a:ext cx="288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與先前研究一致</a:t>
            </a:r>
          </a:p>
        </p:txBody>
      </p:sp>
    </p:spTree>
    <p:extLst>
      <p:ext uri="{BB962C8B-B14F-4D97-AF65-F5344CB8AC3E}">
        <p14:creationId xmlns:p14="http://schemas.microsoft.com/office/powerpoint/2010/main" val="39167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7017" y="1637447"/>
            <a:ext cx="2659880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臉部表情</a:t>
            </a:r>
          </a:p>
        </p:txBody>
      </p:sp>
      <p:sp>
        <p:nvSpPr>
          <p:cNvPr id="8" name="矩形 7"/>
          <p:cNvSpPr/>
          <p:nvPr/>
        </p:nvSpPr>
        <p:spPr>
          <a:xfrm>
            <a:off x="279308" y="2570433"/>
            <a:ext cx="1121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將所有測試、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種情感臉孔測試和中性臉孔測試的第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1~8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個注視點放進單純貝式分類器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Matlab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NaiveBayes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05567" y="4667316"/>
            <a:ext cx="4961824" cy="664262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次重複的擬合和測試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5628855" y="3708270"/>
            <a:ext cx="515248" cy="71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7017" y="1637447"/>
            <a:ext cx="2659880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臉部表情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707" y="634764"/>
            <a:ext cx="6139121" cy="4194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734" y="2796687"/>
            <a:ext cx="5531485" cy="98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種情感臉孔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測試的準確性最高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約為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90733" y="3844713"/>
            <a:ext cx="5531485" cy="98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中性臉孔測試的準確性較低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約為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2524075" y="6036817"/>
            <a:ext cx="7265773" cy="732224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前第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和第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個注視點為辨識臉部區域的關鍵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5884144" y="5076891"/>
            <a:ext cx="545634" cy="71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362062" y="4955952"/>
            <a:ext cx="4829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與先前研究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</a:t>
            </a:r>
            <a:endParaRPr lang="en-US" altLang="zh-TW" sz="2800" b="1" dirty="0" smtClean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Hsiao and Cottrell (2008))</a:t>
            </a:r>
            <a:endParaRPr lang="zh-TW" altLang="en-US" sz="28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7206601" y="924194"/>
            <a:ext cx="543697" cy="3742328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0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007" y="1392700"/>
            <a:ext cx="594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檢查分類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器產生的混淆矩陣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05007" y="1915920"/>
            <a:ext cx="911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針對最高情感（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％）圖像和中性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圖像進行分析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439140"/>
            <a:ext cx="8153400" cy="441885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3592613"/>
            <a:ext cx="4596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最容易混淆的情緒為：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喜悅與厭惡、生氣和悲傷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24500" y="4152900"/>
            <a:ext cx="381000" cy="313903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143500" y="4334666"/>
            <a:ext cx="381000" cy="313903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458450" y="3668813"/>
            <a:ext cx="381000" cy="313903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3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03420" y="2067719"/>
            <a:ext cx="10107368" cy="1603849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對於中性臉孔的圖像，其眼睛的注視模式較弱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對於情感臉孔中，可以憑藉著注視區域，而預測圖像表情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03420" y="3937203"/>
            <a:ext cx="10107368" cy="1603849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喜悅和厭惡的判斷會注視臉孔的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嘴巴區域</a:t>
            </a:r>
            <a:endParaRPr lang="en-US" altLang="zh-TW" sz="2800" b="1" dirty="0" smtClean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生氣、悲傷、恐懼和羞恥的判斷會注視臉孔的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眼睛區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5406083" y="5427192"/>
            <a:ext cx="902042" cy="9075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14972" y="6334780"/>
            <a:ext cx="808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將判斷區域遮擋住，是否會降低情緒判斷的準確性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3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5049" y="1603690"/>
            <a:ext cx="10105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位大學生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075" y="2550630"/>
            <a:ext cx="8961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規定每一種情緒的強度，以確保參與者能夠表現出高於原本答對機會的比例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7017" y="3504737"/>
            <a:ext cx="8442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zh-TW" altLang="en-US" sz="2800" b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生氣、厭惡、恐懼和悲傷由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的情緒強度組成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017" y="4111863"/>
            <a:ext cx="429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、羞恥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5049" y="4752431"/>
            <a:ext cx="1094103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500"/>
              </a:lnSpc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此實驗依據每種情緒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個實驗區塊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，每個實驗區塊裡有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張圖像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張中性臉孔和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張情緒臉孔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，重複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次，以隨機順序顯示。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8858" y="6011887"/>
            <a:ext cx="10657229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每位參與者須觀看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144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張圖像</a:t>
            </a:r>
            <a:endParaRPr lang="zh-TW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-47801"/>
            <a:ext cx="4676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27017" y="561703"/>
            <a:ext cx="390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ntroduction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777" y="1700669"/>
            <a:ext cx="11091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的不同區域或多或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少都包含分類臉部表情所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Smith et al., 2005; 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Spezio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Adolphs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Hurley, &amp; 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Piven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2007)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3777" y="3062490"/>
            <a:ext cx="11788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人類有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策略地將注意力轉移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到臉部的區域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，通常以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眼球移動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為指標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Kowler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Anderson, 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Dosher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&amp; 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Blaser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1995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3775" y="4424312"/>
            <a:ext cx="11091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在完成不同任務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，眼睛注視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區域也會有所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不同，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但在給定參與者任務時，這些注視區域在任務中都有著一致的可靠性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Walker-Smith, Gale, &amp; Findlay, 1977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21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81397" y="2246665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81397" y="3109419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04261" y="3972173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3806" y="2325737"/>
            <a:ext cx="914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點校準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3806" y="3972173"/>
            <a:ext cx="7417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參與者開始觀看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，每張照片顯示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100ms</a:t>
            </a: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有一半的照片會有黑色區塊遮住眼睛或嘴巴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7017" y="1419533"/>
            <a:ext cx="218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Procedures</a:t>
            </a:r>
          </a:p>
        </p:txBody>
      </p:sp>
      <p:sp>
        <p:nvSpPr>
          <p:cNvPr id="12" name="矩形 11"/>
          <p:cNvSpPr/>
          <p:nvPr/>
        </p:nvSpPr>
        <p:spPr>
          <a:xfrm>
            <a:off x="2093806" y="3023448"/>
            <a:ext cx="10322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每個測試開始前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，必須注視畫面上的十字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固定點並同時按下游戲手柄上的按鈕來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開始測試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04261" y="5218590"/>
            <a:ext cx="1570266" cy="6022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14247" y="5218590"/>
            <a:ext cx="10098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參​​與者判斷照片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是否有某種情緒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例如：生氣還是不生氣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7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627017" y="561703"/>
            <a:ext cx="194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Result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6538" y="1576335"/>
            <a:ext cx="11210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情緒中，可見的嘴巴（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63.3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％）比遮蓋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的表現（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51.7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要好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6538" y="2658224"/>
            <a:ext cx="11281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中，可見的嘴巴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75.8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遮蓋的表現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60.1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還要好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6538" y="3740113"/>
            <a:ext cx="11281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中，可見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的眼睛（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69.2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遮蓋的表現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60.8%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還要好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6538" y="4822002"/>
            <a:ext cx="11281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羞恥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中，可見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的眼睛（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M = 81.7%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遮蓋的表現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68.3%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）還要好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6538" y="5903893"/>
            <a:ext cx="11281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65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％，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67.5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％）和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71.7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％，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= 71.7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％）的情緒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則沒有相同的表現</a:t>
            </a:r>
          </a:p>
        </p:txBody>
      </p:sp>
    </p:spTree>
    <p:extLst>
      <p:ext uri="{BB962C8B-B14F-4D97-AF65-F5344CB8AC3E}">
        <p14:creationId xmlns:p14="http://schemas.microsoft.com/office/powerpoint/2010/main" val="36898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627017" y="561703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03420" y="2067719"/>
            <a:ext cx="10107368" cy="4357795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6250" y="2368392"/>
            <a:ext cx="8748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在觀看喜悅表情時，花較多的注視時間在上唇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主要是微笑是臉部最明顯的特徵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6250" y="3450342"/>
            <a:ext cx="908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觀看厭惡表情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時，花較多的注視時間在上唇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主要是在此表情，鼻子和嘴巴之間會皺成幾條皺紋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6250" y="4602414"/>
            <a:ext cx="8427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觀看生氣表情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時，花較多的注視時間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在眼睛上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當還沒有情緒出現時，花較多的注意力在鼻孔上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上下鼻子沒有顯著的注視差異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62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627017" y="561703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03420" y="2067719"/>
            <a:ext cx="10107368" cy="4357795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4" y="2674448"/>
            <a:ext cx="908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觀看悲傷表情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時，花較多的注視時間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在眼睛上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在情緒臉孔和中性臉孔上，都會注視眼睛和上唇代表這種模式是由目標驅動而來的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4" y="4549981"/>
            <a:ext cx="8553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觀看羞恥表情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時，花較多的注視時間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在眼睛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第一次注視後，此種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表情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在注視眼睛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最為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明顯，且其他區域也沒有顯著的差異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07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627017" y="561703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</a:t>
            </a:r>
            <a:endParaRPr lang="zh-TW" altLang="en-US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03420" y="2067719"/>
            <a:ext cx="10107368" cy="4357795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4366" y="2861621"/>
            <a:ext cx="8748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無論是情緒表情還是中性表情，臉部的下鼻注視時間沒有顯著的差異，可以做為整個臉部的中央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注視點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，而臉部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的上鼻為第一個注視點較常注視的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8900" y="4666172"/>
            <a:ext cx="9638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在觀看不同表情中，臉部區域內的值差異大且明顯，表示在眼球移動上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對於臉部刺激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驅動因素具有重要的作用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627017" y="561703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803420" y="2965622"/>
            <a:ext cx="10107368" cy="2273644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0488" y="3397588"/>
            <a:ext cx="8748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情緒識別中所存在的目標驅動策略，可以幫助患有與正常人不同眼動模式而導致社交或情感缺陷的患者，增加他們對情感識別的能力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3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27017" y="561703"/>
            <a:ext cx="390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ntroduction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6589" y="2016444"/>
            <a:ext cx="11091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與健康對照組相比，患有雙側杏仁核損傷的患者在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識別臉部的恐懼表情時相對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較不准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</a:t>
            </a:r>
            <a:r>
              <a:rPr lang="pt-BR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(Adolphs, Tranel, Damasio, &amp; Damasio, 1994</a:t>
            </a:r>
            <a:r>
              <a:rPr lang="pt-BR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589" y="4025184"/>
            <a:ext cx="10139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造成這種缺陷的主要原因可能是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對臉部眼睛區域的注視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。當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給予明確的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指示，使患者眼睛朝臉部的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眼睛區域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移動時，患者便能夠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恐懼的情緒。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Adolphs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 2005)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27017" y="561703"/>
            <a:ext cx="390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ntroduction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5276" y="1813599"/>
            <a:ext cx="11717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對於臉部的注意力不僅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受基本的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視覺性質影響，也受觀察者的個人特性和個人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目標所影響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6378" y="3188605"/>
            <a:ext cx="11101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微軟正黑體" panose="020B0604030504040204" pitchFamily="34" charset="-120"/>
              <a:buChar char="→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與恐懼相關的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刺激時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，蜘蛛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恐懼症患者的眼睛移動模式較平常人慢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Pflugshaupt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 2007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378" y="4371549"/>
            <a:ext cx="10355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微軟正黑體" panose="020B0604030504040204" pitchFamily="34" charset="-120"/>
              <a:buChar char="→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悲觀主義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相對於樂觀主義者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花費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更多的時間來觀察負面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場景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Segerstrom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2001)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6378" y="5554493"/>
            <a:ext cx="11101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微軟正黑體" panose="020B0604030504040204" pitchFamily="34" charset="-120"/>
              <a:buChar char="→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與西方人相比，東方人更有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可能注視在臉部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的眼睛區域上，而西方人則更有可能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在臉部區域中進行更平均的察看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(Jack et al., 2009)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7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27017" y="561703"/>
            <a:ext cx="390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ntroduction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38150" y="3612650"/>
            <a:ext cx="10899236" cy="2445250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研究探討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個情緒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喜悅，悲傷，恐懼，憤怒，厭惡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和羞恥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中，眼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動模式所反映的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注視區域差異。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00"/>
              </a:lnSpc>
            </a:pP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測試情緒的識別是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臉部表情本身的刺激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目標驅動的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偏見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8150" y="1613800"/>
            <a:ext cx="10899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嵌入與臉孔情緒相同的環境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也已被證明可以顯著改變情感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Aviezer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 2008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這些變化是在認知過程中對於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目標驅動的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27016" y="4015861"/>
            <a:ext cx="7621634" cy="1143930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zh-TW" altLang="en-US" sz="2800" b="1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组合 5"/>
          <p:cNvGrpSpPr/>
          <p:nvPr/>
        </p:nvGrpSpPr>
        <p:grpSpPr>
          <a:xfrm>
            <a:off x="-4387" y="-10931"/>
            <a:ext cx="429436" cy="1425913"/>
            <a:chOff x="-4387" y="-10931"/>
            <a:chExt cx="429436" cy="1425913"/>
          </a:xfrm>
        </p:grpSpPr>
        <p:sp>
          <p:nvSpPr>
            <p:cNvPr id="15" name="等腰三角形 2"/>
            <p:cNvSpPr/>
            <p:nvPr/>
          </p:nvSpPr>
          <p:spPr>
            <a:xfrm rot="5400000">
              <a:off x="-84838" y="73907"/>
              <a:ext cx="426676" cy="257000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2"/>
            <p:cNvSpPr/>
            <p:nvPr/>
          </p:nvSpPr>
          <p:spPr>
            <a:xfrm rot="5400000">
              <a:off x="133617" y="449333"/>
              <a:ext cx="363760" cy="219104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2"/>
            <p:cNvSpPr/>
            <p:nvPr/>
          </p:nvSpPr>
          <p:spPr>
            <a:xfrm rot="5400000">
              <a:off x="-146147" y="843786"/>
              <a:ext cx="712956" cy="429435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5049" y="1603690"/>
            <a:ext cx="10105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位大學生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016" y="2683513"/>
            <a:ext cx="11031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實驗包括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228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灰色照片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，這些照片取自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蒙特利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爾臉部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表情展示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 (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Beaupre &amp; Hess, 2005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7016" y="5427924"/>
            <a:ext cx="11564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個獨特的臉所組成，每個人都有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種情緒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中性無表情臉孔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7017" y="6124367"/>
            <a:ext cx="854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由相等數量的非裔美國人，亞洲人和高加索人組成</a:t>
            </a:r>
          </a:p>
        </p:txBody>
      </p:sp>
      <p:sp>
        <p:nvSpPr>
          <p:cNvPr id="2" name="矩形 1"/>
          <p:cNvSpPr/>
          <p:nvPr/>
        </p:nvSpPr>
        <p:spPr>
          <a:xfrm>
            <a:off x="627016" y="4110773"/>
            <a:ext cx="783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蒙特利爾臉部表情展示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Montreal 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Set of Facial Displays of Emotion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6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/>
          <p:cNvGrpSpPr/>
          <p:nvPr/>
        </p:nvGrpSpPr>
        <p:grpSpPr>
          <a:xfrm>
            <a:off x="-4387" y="-10931"/>
            <a:ext cx="429436" cy="1425913"/>
            <a:chOff x="-4387" y="-10931"/>
            <a:chExt cx="429436" cy="1425913"/>
          </a:xfrm>
        </p:grpSpPr>
        <p:sp>
          <p:nvSpPr>
            <p:cNvPr id="15" name="等腰三角形 2"/>
            <p:cNvSpPr/>
            <p:nvPr/>
          </p:nvSpPr>
          <p:spPr>
            <a:xfrm rot="5400000">
              <a:off x="-84838" y="73907"/>
              <a:ext cx="426676" cy="257000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2"/>
            <p:cNvSpPr/>
            <p:nvPr/>
          </p:nvSpPr>
          <p:spPr>
            <a:xfrm rot="5400000">
              <a:off x="133617" y="449333"/>
              <a:ext cx="363760" cy="219104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2"/>
            <p:cNvSpPr/>
            <p:nvPr/>
          </p:nvSpPr>
          <p:spPr>
            <a:xfrm rot="5400000">
              <a:off x="-146147" y="843786"/>
              <a:ext cx="712956" cy="429435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5381" y="1633149"/>
            <a:ext cx="5873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在每個人的中性臉孔和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種情緒之間，創造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個級別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5049" y="2823636"/>
            <a:ext cx="5829351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％（只有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中性臉孔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5817538" y="4332345"/>
            <a:ext cx="444843" cy="76611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3251450" y="5518399"/>
            <a:ext cx="5390368" cy="1101577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確保判斷任務的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困難性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/>
          <a:srcRect t="7262"/>
          <a:stretch/>
        </p:blipFill>
        <p:spPr>
          <a:xfrm>
            <a:off x="7523458" y="1414982"/>
            <a:ext cx="3622336" cy="3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"/>
          <p:cNvGrpSpPr/>
          <p:nvPr/>
        </p:nvGrpSpPr>
        <p:grpSpPr>
          <a:xfrm>
            <a:off x="-4387" y="-10931"/>
            <a:ext cx="429436" cy="1425913"/>
            <a:chOff x="-4387" y="-10931"/>
            <a:chExt cx="429436" cy="1425913"/>
          </a:xfrm>
        </p:grpSpPr>
        <p:sp>
          <p:nvSpPr>
            <p:cNvPr id="15" name="等腰三角形 2"/>
            <p:cNvSpPr/>
            <p:nvPr/>
          </p:nvSpPr>
          <p:spPr>
            <a:xfrm rot="5400000">
              <a:off x="-84838" y="73907"/>
              <a:ext cx="426676" cy="257000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2"/>
            <p:cNvSpPr/>
            <p:nvPr/>
          </p:nvSpPr>
          <p:spPr>
            <a:xfrm rot="5400000">
              <a:off x="133617" y="449333"/>
              <a:ext cx="363760" cy="219104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2"/>
            <p:cNvSpPr/>
            <p:nvPr/>
          </p:nvSpPr>
          <p:spPr>
            <a:xfrm rot="5400000">
              <a:off x="-146147" y="843786"/>
              <a:ext cx="712956" cy="429435"/>
            </a:xfrm>
            <a:custGeom>
              <a:avLst/>
              <a:gdLst>
                <a:gd name="connsiteX0" fmla="*/ 0 w 881065"/>
                <a:gd name="connsiteY0" fmla="*/ 835493 h 835493"/>
                <a:gd name="connsiteX1" fmla="*/ 425343 w 881065"/>
                <a:gd name="connsiteY1" fmla="*/ 0 h 835493"/>
                <a:gd name="connsiteX2" fmla="*/ 881065 w 881065"/>
                <a:gd name="connsiteY2" fmla="*/ 835493 h 835493"/>
                <a:gd name="connsiteX3" fmla="*/ 0 w 881065"/>
                <a:gd name="connsiteY3" fmla="*/ 835493 h 835493"/>
                <a:gd name="connsiteX0" fmla="*/ 0 w 881065"/>
                <a:gd name="connsiteY0" fmla="*/ 530693 h 530693"/>
                <a:gd name="connsiteX1" fmla="*/ 425343 w 881065"/>
                <a:gd name="connsiteY1" fmla="*/ 0 h 530693"/>
                <a:gd name="connsiteX2" fmla="*/ 881065 w 881065"/>
                <a:gd name="connsiteY2" fmla="*/ 530693 h 530693"/>
                <a:gd name="connsiteX3" fmla="*/ 0 w 881065"/>
                <a:gd name="connsiteY3" fmla="*/ 530693 h 5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5" h="530693">
                  <a:moveTo>
                    <a:pt x="0" y="530693"/>
                  </a:moveTo>
                  <a:lnTo>
                    <a:pt x="425343" y="0"/>
                  </a:lnTo>
                  <a:lnTo>
                    <a:pt x="881065" y="530693"/>
                  </a:lnTo>
                  <a:lnTo>
                    <a:pt x="0" y="530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27017" y="561703"/>
            <a:ext cx="130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7975"/>
          <a:stretch/>
        </p:blipFill>
        <p:spPr>
          <a:xfrm>
            <a:off x="205945" y="2054132"/>
            <a:ext cx="3867150" cy="321689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133114" y="1664770"/>
            <a:ext cx="6925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實驗區塊包含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中性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臉孔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張情緒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臉孔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–60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％的變化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，以隨機順序顯示。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3114" y="327321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受試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個臉孔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是否存在某種程度的特定情緒（例如恐懼）</a:t>
            </a:r>
          </a:p>
        </p:txBody>
      </p:sp>
      <p:sp>
        <p:nvSpPr>
          <p:cNvPr id="11" name="矩形 10"/>
          <p:cNvSpPr/>
          <p:nvPr/>
        </p:nvSpPr>
        <p:spPr>
          <a:xfrm>
            <a:off x="5133114" y="4450776"/>
            <a:ext cx="589683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每位參與者須觀看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144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張圖像</a:t>
            </a:r>
            <a:endParaRPr lang="zh-TW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799364" y="5494479"/>
            <a:ext cx="9429750" cy="1276334"/>
          </a:xfrm>
          <a:prstGeom prst="roundRect">
            <a:avLst/>
          </a:prstGeom>
          <a:solidFill>
            <a:srgbClr val="F7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個臉部身份無法完全交叉，但要相互抵消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參與者之間與每個情緒強度水平，有同樣頻繁地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6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44625</TotalTime>
  <Words>3572</Words>
  <Application>Microsoft Office PowerPoint</Application>
  <PresentationFormat>寬螢幕</PresentationFormat>
  <Paragraphs>302</Paragraphs>
  <Slides>35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等线</vt:lpstr>
      <vt:lpstr>Open Sans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Eye movements during emotion recognition in faces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FOR NEWBORNS - CERTAIN IMPLICATIONS AND RECOMMENDATIONS FOR PARENTS AND DESIGNERS</dc:title>
  <dc:creator>姿璇 陳</dc:creator>
  <cp:lastModifiedBy>姿璇 陳</cp:lastModifiedBy>
  <cp:revision>490</cp:revision>
  <cp:lastPrinted>2020-02-05T01:20:37Z</cp:lastPrinted>
  <dcterms:created xsi:type="dcterms:W3CDTF">2019-09-16T01:58:32Z</dcterms:created>
  <dcterms:modified xsi:type="dcterms:W3CDTF">2020-02-20T14:33:59Z</dcterms:modified>
</cp:coreProperties>
</file>